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6" r:id="rId2"/>
    <p:sldId id="289" r:id="rId3"/>
    <p:sldId id="309" r:id="rId4"/>
    <p:sldId id="314" r:id="rId5"/>
    <p:sldId id="312" r:id="rId6"/>
    <p:sldId id="293" r:id="rId7"/>
    <p:sldId id="313" r:id="rId8"/>
    <p:sldId id="304" r:id="rId9"/>
    <p:sldId id="315" r:id="rId10"/>
    <p:sldId id="310" r:id="rId11"/>
    <p:sldId id="317" r:id="rId12"/>
    <p:sldId id="319" r:id="rId13"/>
    <p:sldId id="318" r:id="rId14"/>
    <p:sldId id="305" r:id="rId15"/>
    <p:sldId id="297" r:id="rId16"/>
    <p:sldId id="298" r:id="rId17"/>
    <p:sldId id="307" r:id="rId18"/>
    <p:sldId id="308" r:id="rId19"/>
    <p:sldId id="299" r:id="rId20"/>
    <p:sldId id="30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AA7"/>
    <a:srgbClr val="006CA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8" autoAdjust="0"/>
    <p:restoredTop sz="94614" autoAdjust="0"/>
  </p:normalViewPr>
  <p:slideViewPr>
    <p:cSldViewPr snapToGrid="0">
      <p:cViewPr>
        <p:scale>
          <a:sx n="75" d="100"/>
          <a:sy n="75" d="100"/>
        </p:scale>
        <p:origin x="-636" y="-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B6CC0-3933-4395-A76E-A9C331B60684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235C1-EBF3-4DF1-B8FF-0DD9082B56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沃兹尼亚克在</a:t>
            </a:r>
            <a:r>
              <a:rPr lang="en-US" altLang="zh-CN" dirty="0" smtClean="0"/>
              <a:t>1970</a:t>
            </a:r>
            <a:r>
              <a:rPr lang="zh-CN" altLang="en-US" dirty="0" smtClean="0"/>
              <a:t>年代中期创造出苹果一号和苹果二号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35C1-EBF3-4DF1-B8FF-0DD9082B56B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3499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3392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4925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61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824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074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762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275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2437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0128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4353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B420D-DF3B-4D2B-9A7F-3AE40D3F58A0}" type="datetimeFigureOut">
              <a:rPr lang="zh-CN" altLang="en-US" smtClean="0"/>
              <a:pPr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0761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532332" y="2104571"/>
            <a:ext cx="346652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余晖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机械电子工程博一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交大创客空间技术顾问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835543687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381829" y="2061029"/>
            <a:ext cx="1803038" cy="1792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23833" y="377774"/>
            <a:ext cx="793389" cy="825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21215" y="435803"/>
            <a:ext cx="2232248" cy="7670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34401" y="246729"/>
            <a:ext cx="1508493" cy="11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90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5938521" y="1063339"/>
            <a:ext cx="5763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rgbClr val="035AA7"/>
                </a:solidFill>
              </a:rPr>
              <a:t>PCB</a:t>
            </a:r>
            <a:r>
              <a:rPr lang="zh-CN" altLang="en-US" sz="3200" dirty="0" smtClean="0">
                <a:solidFill>
                  <a:srgbClr val="035AA7"/>
                </a:solidFill>
              </a:rPr>
              <a:t>：单面板，双面板，多层板</a:t>
            </a:r>
            <a:endParaRPr lang="zh-CN" altLang="en-US" sz="3200" dirty="0">
              <a:solidFill>
                <a:srgbClr val="035AA7"/>
              </a:solidFill>
            </a:endParaRPr>
          </a:p>
        </p:txBody>
      </p:sp>
      <p:pic>
        <p:nvPicPr>
          <p:cNvPr id="6" name="图片 5" descr="T18EzrFidaXXXXXXXX_!!0-item_pi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700" y="1741083"/>
            <a:ext cx="2975392" cy="2983316"/>
          </a:xfrm>
          <a:prstGeom prst="rect">
            <a:avLst/>
          </a:prstGeom>
        </p:spPr>
      </p:pic>
      <p:pic>
        <p:nvPicPr>
          <p:cNvPr id="7" name="图片 6" descr="t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6491" y="1866900"/>
            <a:ext cx="4513035" cy="25273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613491" y="15552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化学清洗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607351" y="1974334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裁板 压膜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10304" y="24188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曝光和显影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619500" y="2876034"/>
            <a:ext cx="698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蚀刻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611737" y="3269734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CNC</a:t>
            </a:r>
            <a:r>
              <a:rPr lang="zh-CN" altLang="en-US" dirty="0" smtClean="0"/>
              <a:t>钻孔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620667" y="3739634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电镀</a:t>
            </a:r>
            <a:r>
              <a:rPr lang="en-US" altLang="zh-CN" dirty="0" smtClean="0"/>
              <a:t>-</a:t>
            </a:r>
            <a:r>
              <a:rPr lang="zh-CN" altLang="en-US" dirty="0" smtClean="0"/>
              <a:t>通孔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639856" y="4209534"/>
            <a:ext cx="265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预硬化 曝光 显影 上阻焊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675102" y="46667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表面处理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6100" y="38100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+mj-ea"/>
                <a:ea typeface="+mj-ea"/>
              </a:rPr>
              <a:t>做板子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61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58900" y="901700"/>
            <a:ext cx="16637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Eagle</a:t>
            </a:r>
          </a:p>
          <a:p>
            <a:pPr algn="ctr"/>
            <a:r>
              <a:rPr lang="en-US" altLang="zh-CN" dirty="0" err="1" smtClean="0"/>
              <a:t>Altium</a:t>
            </a:r>
            <a:r>
              <a:rPr lang="en-US" altLang="zh-CN" dirty="0" smtClean="0"/>
              <a:t> Designer</a:t>
            </a:r>
          </a:p>
          <a:p>
            <a:pPr algn="ctr"/>
            <a:r>
              <a:rPr lang="en-US" altLang="zh-CN" dirty="0" err="1" smtClean="0"/>
              <a:t>OrCAD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Cadence</a:t>
            </a:r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54100" y="165100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电路设计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991100" y="901700"/>
            <a:ext cx="1663700" cy="218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flatCAM</a:t>
            </a:r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597900" y="901700"/>
            <a:ext cx="1663700" cy="219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mach3</a:t>
            </a:r>
          </a:p>
          <a:p>
            <a:pPr algn="ctr"/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1651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导出</a:t>
            </a:r>
            <a:r>
              <a:rPr lang="en-US" altLang="zh-CN" sz="3600" b="1" dirty="0" smtClean="0">
                <a:solidFill>
                  <a:schemeClr val="accent1"/>
                </a:solidFill>
                <a:latin typeface="+mj-ea"/>
                <a:ea typeface="+mj-ea"/>
              </a:rPr>
              <a:t>G</a:t>
            </a:r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代码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39200" y="165100"/>
            <a:ext cx="12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雕刻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378200" y="17526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6921500" y="17526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1306229" y="3237784"/>
            <a:ext cx="1565850" cy="222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77300" y="3480972"/>
            <a:ext cx="2349500" cy="178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4063" y="3416300"/>
            <a:ext cx="263620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590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800" y="177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导出</a:t>
            </a:r>
            <a:r>
              <a:rPr lang="en-US" altLang="zh-CN" sz="3600" b="1" dirty="0" smtClean="0">
                <a:solidFill>
                  <a:schemeClr val="accent1"/>
                </a:solidFill>
                <a:latin typeface="+mj-ea"/>
                <a:ea typeface="+mj-ea"/>
              </a:rPr>
              <a:t>G</a:t>
            </a:r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代码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1300" y="1318736"/>
            <a:ext cx="5448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There are four steps to using </a:t>
            </a:r>
            <a:r>
              <a:rPr lang="en-US" altLang="zh-CN" sz="2400" dirty="0" err="1" smtClean="0"/>
              <a:t>FlatCAM</a:t>
            </a:r>
            <a:r>
              <a:rPr lang="en-US" altLang="zh-CN" sz="24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Import </a:t>
            </a:r>
            <a:r>
              <a:rPr lang="en-US" altLang="zh-CN" dirty="0" smtClean="0"/>
              <a:t>your Gerber and </a:t>
            </a:r>
            <a:r>
              <a:rPr lang="en-US" altLang="zh-CN" dirty="0" err="1" smtClean="0"/>
              <a:t>Excellon</a:t>
            </a:r>
            <a:r>
              <a:rPr lang="en-US" altLang="zh-CN" dirty="0" smtClean="0"/>
              <a:t> files.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Create </a:t>
            </a:r>
            <a:r>
              <a:rPr lang="en-US" altLang="zh-CN" dirty="0" smtClean="0"/>
              <a:t>geometry from your Gerber and </a:t>
            </a:r>
            <a:r>
              <a:rPr lang="en-US" altLang="zh-CN" dirty="0" err="1" smtClean="0"/>
              <a:t>Excellon</a:t>
            </a:r>
            <a:r>
              <a:rPr lang="en-US" altLang="zh-CN" dirty="0" smtClean="0"/>
              <a:t> </a:t>
            </a:r>
            <a:r>
              <a:rPr lang="en-US" altLang="zh-CN" dirty="0" smtClean="0"/>
              <a:t>files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Create </a:t>
            </a:r>
            <a:r>
              <a:rPr lang="en-US" altLang="zh-CN" dirty="0" smtClean="0"/>
              <a:t>CNC </a:t>
            </a:r>
            <a:r>
              <a:rPr lang="en-US" altLang="zh-CN" dirty="0" err="1" smtClean="0"/>
              <a:t>toolpaths</a:t>
            </a:r>
            <a:r>
              <a:rPr lang="en-US" altLang="zh-CN" dirty="0" smtClean="0"/>
              <a:t> from your geometry.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Export </a:t>
            </a:r>
            <a:r>
              <a:rPr lang="en-US" altLang="zh-CN" dirty="0" smtClean="0"/>
              <a:t>G-code from your CNC </a:t>
            </a:r>
            <a:r>
              <a:rPr lang="en-US" altLang="zh-CN" dirty="0" err="1" smtClean="0"/>
              <a:t>toolpaths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8337" y="1112142"/>
            <a:ext cx="6215063" cy="3842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847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3100" y="4229100"/>
            <a:ext cx="6845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accent1"/>
                </a:solidFill>
                <a:latin typeface="+mj-ea"/>
                <a:ea typeface="+mj-ea"/>
              </a:rPr>
              <a:t>演示中。。。。。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4499" y="330200"/>
            <a:ext cx="6543518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5100" y="190500"/>
            <a:ext cx="12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雕刻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47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2100" y="1193800"/>
            <a:ext cx="4584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焊接是电子装配及加工的基本方法之一。把铅锡制成焊料进行焊接，称为铅锡焊，简称锡焊。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dirty="0" smtClean="0">
                <a:latin typeface="+mj-ea"/>
                <a:ea typeface="+mj-ea"/>
              </a:rPr>
              <a:t>将表面清洁的焊件与焊料加热到一定温度，焊料熔化并润湿焊件表面，在其界面上发生金属扩散并形成界面层，从而实现金属的焊接</a:t>
            </a:r>
            <a:r>
              <a:rPr lang="zh-CN" altLang="en-US" sz="2000" dirty="0" smtClean="0">
                <a:latin typeface="+mj-ea"/>
                <a:ea typeface="+mj-ea"/>
              </a:rPr>
              <a:t>。  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100" y="38100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+mj-ea"/>
                <a:ea typeface="+mj-ea"/>
              </a:rPr>
              <a:t>焊板子</a:t>
            </a:r>
            <a:endParaRPr lang="zh-CN" altLang="en-US" sz="3600" b="1" dirty="0">
              <a:latin typeface="+mj-ea"/>
              <a:ea typeface="+mj-ea"/>
            </a:endParaRPr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397" y="1066800"/>
            <a:ext cx="7096603" cy="4432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7562007" y="1122474"/>
            <a:ext cx="2978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《</a:t>
            </a:r>
            <a:r>
              <a:rPr lang="zh-CN" altLang="en-US" sz="2800" dirty="0" smtClean="0">
                <a:solidFill>
                  <a:schemeClr val="bg1"/>
                </a:solidFill>
              </a:rPr>
              <a:t>乔布斯</a:t>
            </a:r>
            <a:r>
              <a:rPr lang="en-US" altLang="zh-CN" sz="2800" dirty="0" smtClean="0">
                <a:solidFill>
                  <a:schemeClr val="bg1"/>
                </a:solidFill>
              </a:rPr>
              <a:t>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90397" y="4996934"/>
            <a:ext cx="475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苹果电脑联合创始人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斯蒂夫</a:t>
            </a:r>
            <a:r>
              <a:rPr lang="en-US" altLang="zh-CN" dirty="0" smtClean="0">
                <a:solidFill>
                  <a:schemeClr val="bg1"/>
                </a:solidFill>
              </a:rPr>
              <a:t>·</a:t>
            </a:r>
            <a:r>
              <a:rPr lang="zh-CN" altLang="en-US" dirty="0" smtClean="0">
                <a:solidFill>
                  <a:schemeClr val="bg1"/>
                </a:solidFill>
              </a:rPr>
              <a:t>盖瑞</a:t>
            </a:r>
            <a:r>
              <a:rPr lang="en-US" altLang="zh-CN" dirty="0" smtClean="0">
                <a:solidFill>
                  <a:schemeClr val="bg1"/>
                </a:solidFill>
              </a:rPr>
              <a:t>·</a:t>
            </a:r>
            <a:r>
              <a:rPr lang="zh-CN" altLang="en-US" dirty="0" smtClean="0">
                <a:solidFill>
                  <a:schemeClr val="bg1"/>
                </a:solidFill>
              </a:rPr>
              <a:t>沃兹尼亚克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1134" y="2565399"/>
            <a:ext cx="4083066" cy="290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0" name="图片 9" descr="http://img3.imgtn.bdimg.com/it/u=4229684396,2574079253&amp;fm=21&amp;gp=0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284" y="782183"/>
            <a:ext cx="23145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gPicture" descr="http://h.hiphotos.baidu.com/baike/c0%3Dbaike80%2C5%2C5%2C80%2C26/sign=63190bc7d488d43fe4a499a01c77b97e/42166d224f4a20a4d939907592529822720ed059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232" y="3100906"/>
            <a:ext cx="2305050" cy="147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http://www.shzhuojun.com/uploads/110609/1_113556_1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9632" y="882198"/>
            <a:ext cx="25336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 descr="http://www59.babidou.com/pic/2011/3/25/dctool/Babidou_SuperMove/6000/q250308588/9a7ca72f089f6f34fbc5e19833afad30.jpg"/>
          <p:cNvPicPr/>
          <p:nvPr/>
        </p:nvPicPr>
        <p:blipFill>
          <a:blip r:embed="rId6" cstate="print"/>
          <a:srcRect l="7500" t="47620" r="37857" b="15475"/>
          <a:stretch>
            <a:fillRect/>
          </a:stretch>
        </p:blipFill>
        <p:spPr bwMode="auto">
          <a:xfrm>
            <a:off x="6259964" y="2942091"/>
            <a:ext cx="23717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文本框 1"/>
          <p:cNvSpPr txBox="1"/>
          <p:nvPr/>
        </p:nvSpPr>
        <p:spPr>
          <a:xfrm>
            <a:off x="3016370" y="87465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焊锡：</a:t>
            </a:r>
            <a:r>
              <a:rPr lang="zh-CN" altLang="zh-CN" sz="2000" dirty="0" smtClean="0"/>
              <a:t>是</a:t>
            </a:r>
            <a:r>
              <a:rPr lang="zh-CN" altLang="en-US" sz="2000" dirty="0" smtClean="0"/>
              <a:t>将元器件与电路板</a:t>
            </a:r>
            <a:endParaRPr lang="en-US" altLang="zh-CN" sz="2000" dirty="0" smtClean="0"/>
          </a:p>
          <a:p>
            <a:r>
              <a:rPr lang="zh-CN" altLang="en-US" sz="2000" dirty="0" smtClean="0"/>
              <a:t>焊盘连接固定</a:t>
            </a:r>
            <a:endParaRPr lang="zh-CN" altLang="zh-CN" sz="2000" dirty="0" smtClean="0"/>
          </a:p>
          <a:p>
            <a:endParaRPr lang="zh-CN" altLang="en-US" sz="2000" dirty="0"/>
          </a:p>
        </p:txBody>
      </p:sp>
      <p:sp>
        <p:nvSpPr>
          <p:cNvPr id="15" name="文本框 1"/>
          <p:cNvSpPr txBox="1"/>
          <p:nvPr/>
        </p:nvSpPr>
        <p:spPr>
          <a:xfrm>
            <a:off x="8907797" y="291390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松香：</a:t>
            </a:r>
            <a:r>
              <a:rPr lang="zh-CN" altLang="zh-CN" sz="2000" dirty="0" smtClean="0"/>
              <a:t>是一种助焊剂，</a:t>
            </a:r>
            <a:endParaRPr lang="en-US" altLang="zh-CN" sz="2000" dirty="0" smtClean="0"/>
          </a:p>
          <a:p>
            <a:r>
              <a:rPr lang="zh-CN" altLang="zh-CN" sz="2000" dirty="0" smtClean="0"/>
              <a:t>可以帮助焊接</a:t>
            </a:r>
            <a:endParaRPr lang="zh-CN" altLang="en-US" sz="2000" dirty="0"/>
          </a:p>
        </p:txBody>
      </p:sp>
      <p:sp>
        <p:nvSpPr>
          <p:cNvPr id="16" name="文本框 1"/>
          <p:cNvSpPr txBox="1"/>
          <p:nvPr/>
        </p:nvSpPr>
        <p:spPr>
          <a:xfrm>
            <a:off x="8907797" y="87465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海绵：</a:t>
            </a:r>
            <a:r>
              <a:rPr lang="zh-CN" altLang="en-US" sz="2000" dirty="0" smtClean="0"/>
              <a:t>浸水后用于</a:t>
            </a:r>
            <a:endParaRPr lang="en-US" altLang="zh-CN" sz="2000" dirty="0" smtClean="0"/>
          </a:p>
          <a:p>
            <a:r>
              <a:rPr lang="zh-CN" altLang="en-US" sz="2000" dirty="0" smtClean="0"/>
              <a:t>擦拭烙铁头表面</a:t>
            </a:r>
            <a:endParaRPr lang="zh-CN" altLang="en-US" sz="2000" dirty="0"/>
          </a:p>
        </p:txBody>
      </p:sp>
      <p:sp>
        <p:nvSpPr>
          <p:cNvPr id="17" name="文本框 1"/>
          <p:cNvSpPr txBox="1"/>
          <p:nvPr/>
        </p:nvSpPr>
        <p:spPr>
          <a:xfrm>
            <a:off x="3016370" y="2913909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镊子：</a:t>
            </a:r>
            <a:r>
              <a:rPr lang="zh-CN" altLang="zh-CN" sz="2000" dirty="0" smtClean="0"/>
              <a:t>用于夹</a:t>
            </a:r>
            <a:r>
              <a:rPr lang="zh-CN" altLang="en-US" sz="2000" dirty="0" smtClean="0"/>
              <a:t>取</a:t>
            </a:r>
            <a:r>
              <a:rPr lang="zh-CN" altLang="zh-CN" sz="2000" dirty="0" smtClean="0"/>
              <a:t>元器件。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xmlns="" val="27077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926313" y="4597567"/>
            <a:ext cx="108125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dirty="0" smtClean="0"/>
              <a:t>将点绕铁打开，两分钟后，电烙铁温度达到</a:t>
            </a:r>
            <a:r>
              <a:rPr lang="en-US" altLang="zh-CN" sz="3200" dirty="0" smtClean="0">
                <a:solidFill>
                  <a:srgbClr val="FF0000"/>
                </a:solidFill>
              </a:rPr>
              <a:t>300</a:t>
            </a:r>
            <a:r>
              <a:rPr lang="zh-CN" altLang="zh-CN" sz="2000" dirty="0" smtClean="0"/>
              <a:t>摄氏度左右，将烙铁头在湿海绵里擦拭干净。</a:t>
            </a:r>
            <a:endParaRPr lang="en-US" altLang="zh-CN" sz="2000" dirty="0" smtClean="0"/>
          </a:p>
          <a:p>
            <a:r>
              <a:rPr lang="zh-CN" altLang="zh-CN" sz="2000" dirty="0" smtClean="0"/>
              <a:t>按照电路板图依次焊接元器件。</a:t>
            </a:r>
            <a:endParaRPr lang="zh-CN" altLang="zh-CN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2194" y="571500"/>
            <a:ext cx="5052119" cy="394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8436" y="2590800"/>
            <a:ext cx="2409558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握笔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299" y="1054099"/>
            <a:ext cx="4697185" cy="261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9829800" y="2514600"/>
            <a:ext cx="7874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845300" y="3111500"/>
            <a:ext cx="2984500" cy="698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516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8" name="图片 7" descr="Snap1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6859" y="398061"/>
            <a:ext cx="6197825" cy="354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1"/>
          <p:cNvSpPr txBox="1"/>
          <p:nvPr/>
        </p:nvSpPr>
        <p:spPr>
          <a:xfrm>
            <a:off x="1521398" y="4670138"/>
            <a:ext cx="890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dirty="0" smtClean="0"/>
              <a:t>焊接的顺序为：先小后大，先低后高，先里后外，先普通后特殊的次序焊装。</a:t>
            </a:r>
            <a:endParaRPr lang="en-US" altLang="zh-CN" sz="2000" dirty="0" smtClean="0"/>
          </a:p>
          <a:p>
            <a:r>
              <a:rPr lang="zh-CN" altLang="zh-CN" sz="2000" dirty="0" smtClean="0"/>
              <a:t>次序是：电阻→电容→二级管→三级管→其它元器件等</a:t>
            </a:r>
            <a:endParaRPr lang="zh-CN" altLang="zh-CN" sz="2000" dirty="0"/>
          </a:p>
        </p:txBody>
      </p:sp>
    </p:spTree>
    <p:extLst>
      <p:ext uri="{BB962C8B-B14F-4D97-AF65-F5344CB8AC3E}">
        <p14:creationId xmlns="" xmlns:p14="http://schemas.microsoft.com/office/powerpoint/2010/main" val="4025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2036655" y="477324"/>
            <a:ext cx="59570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7200" dirty="0" smtClean="0">
                <a:solidFill>
                  <a:srgbClr val="FF0000"/>
                </a:solidFill>
              </a:rPr>
              <a:t>注意：</a:t>
            </a:r>
          </a:p>
          <a:p>
            <a:r>
              <a:rPr lang="en-US" altLang="zh-CN" sz="2000" dirty="0" smtClean="0"/>
              <a:t>1</a:t>
            </a:r>
            <a:r>
              <a:rPr lang="zh-CN" altLang="zh-CN" sz="2000" dirty="0" smtClean="0"/>
              <a:t>、烙铁头工作状态高温，不可将烙铁头触到人体。</a:t>
            </a:r>
          </a:p>
          <a:p>
            <a:r>
              <a:rPr lang="en-US" altLang="zh-CN" sz="2000" dirty="0" smtClean="0"/>
              <a:t>2</a:t>
            </a:r>
            <a:r>
              <a:rPr lang="zh-CN" altLang="zh-CN" sz="2000" dirty="0" smtClean="0"/>
              <a:t>、有正负之分的电子元器件不可焊反。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、操作完一定要洗手</a:t>
            </a:r>
            <a:endParaRPr lang="zh-CN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2032000" y="33598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小提示：</a:t>
            </a:r>
            <a:r>
              <a:rPr lang="zh-CN" altLang="en-US" dirty="0" smtClean="0"/>
              <a:t>金属铅进入人体后，少部分会随着身体代谢排出体外，其余大量则会在体内沉积。对于成年人，铅的入侵会破坏神经系统，消化系统，男性生殖系统且影响骨骼的造血功。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3238499"/>
            <a:ext cx="1408113" cy="155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05899" y="2866259"/>
            <a:ext cx="2733675" cy="235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0389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2673600"/>
            <a:ext cx="3886199" cy="279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1665388" y="2525814"/>
            <a:ext cx="2343151" cy="35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箭头 11"/>
          <p:cNvSpPr/>
          <p:nvPr/>
        </p:nvSpPr>
        <p:spPr>
          <a:xfrm>
            <a:off x="5308600" y="39116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12099" y="745653"/>
            <a:ext cx="2514601" cy="1882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" y="668095"/>
            <a:ext cx="3556000" cy="2265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右箭头 15"/>
          <p:cNvSpPr/>
          <p:nvPr/>
        </p:nvSpPr>
        <p:spPr>
          <a:xfrm>
            <a:off x="5194300" y="14478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 smtClean="0">
                <a:latin typeface="+mj-ea"/>
                <a:ea typeface="+mj-ea"/>
              </a:rPr>
              <a:t>任务：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5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9398000" y="4965700"/>
            <a:ext cx="10414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133600" y="5016500"/>
            <a:ext cx="10414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7124700" y="4991100"/>
            <a:ext cx="8636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800600" y="5016500"/>
            <a:ext cx="8636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12800" y="1089025"/>
            <a:ext cx="4610100" cy="485775"/>
          </a:xfrm>
        </p:spPr>
        <p:txBody>
          <a:bodyPr/>
          <a:lstStyle/>
          <a:p>
            <a:r>
              <a:rPr lang="zh-CN" altLang="en-US" dirty="0" smtClean="0"/>
              <a:t>印刷电路板（</a:t>
            </a:r>
            <a:r>
              <a:rPr lang="en-US" altLang="zh-CN" dirty="0" smtClean="0"/>
              <a:t>PCB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2800" y="393700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</a:rPr>
              <a:t>电子制造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200" y="1637469"/>
            <a:ext cx="5208588" cy="331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0" descr="9ba072f14d9f34638cc31353db4c517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0342" y="1555688"/>
            <a:ext cx="3690258" cy="2974572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5562600" y="25400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02191" y="50477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电子设计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441700" y="4991100"/>
            <a:ext cx="12319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591" y="5022334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做板子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5791200" y="4991100"/>
            <a:ext cx="12319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18691" y="5022334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焊板子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8115300" y="4991100"/>
            <a:ext cx="12319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468191" y="49969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烧固件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90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98504" y="2398351"/>
            <a:ext cx="11877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谢谢！</a:t>
            </a:r>
            <a:endParaRPr lang="zh-CN" altLang="en-US" sz="2800" u="sng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Y:\makerspace\交大创客q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173163"/>
            <a:ext cx="3608388" cy="3603625"/>
          </a:xfrm>
          <a:prstGeom prst="rect">
            <a:avLst/>
          </a:prstGeom>
          <a:noFill/>
        </p:spPr>
      </p:pic>
      <p:pic>
        <p:nvPicPr>
          <p:cNvPr id="5123" name="Picture 3" descr="Y:\makerspace\交大创客二维码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5477" y="1308100"/>
            <a:ext cx="3276600" cy="3276600"/>
          </a:xfrm>
          <a:prstGeom prst="rect">
            <a:avLst/>
          </a:prstGeom>
          <a:noFill/>
        </p:spPr>
      </p:pic>
      <p:sp>
        <p:nvSpPr>
          <p:cNvPr id="7" name="文本框 1"/>
          <p:cNvSpPr txBox="1"/>
          <p:nvPr/>
        </p:nvSpPr>
        <p:spPr>
          <a:xfrm>
            <a:off x="2707278" y="279568"/>
            <a:ext cx="6690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dirty="0" smtClean="0">
                <a:solidFill>
                  <a:srgbClr val="035AA7"/>
                </a:solidFill>
              </a:rPr>
              <a:t>What will you make?</a:t>
            </a:r>
            <a:endParaRPr lang="zh-CN" altLang="en-US" sz="6000" dirty="0">
              <a:solidFill>
                <a:srgbClr val="035A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58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9460" y="505460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认识</a:t>
            </a:r>
            <a:r>
              <a:rPr lang="en-US" altLang="zh-CN" dirty="0" err="1" smtClean="0"/>
              <a:t>Arduino</a:t>
            </a:r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7776" y="2277864"/>
            <a:ext cx="30765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248" y="2069108"/>
            <a:ext cx="3434782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12505" y="584200"/>
            <a:ext cx="2940103" cy="2209799"/>
          </a:xfrm>
          <a:prstGeom prst="rect">
            <a:avLst/>
          </a:prstGeom>
        </p:spPr>
      </p:pic>
      <p:pic>
        <p:nvPicPr>
          <p:cNvPr id="6" name="Picture 2" descr="http://img2.everychina.com/img/98/b7/c05a208cd9e8995e476266912da9-300x300c1-afb2/4wd_100mm_mecanum_wheel_learning_arduino_kit_c0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3085" y="3173945"/>
            <a:ext cx="2281436" cy="2281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59679" y="3135533"/>
            <a:ext cx="2476001" cy="2260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 descr="http://img.kejixun.com/2014/0812/201408121008166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328" t="26799" r="8644" b="18491"/>
          <a:stretch/>
        </p:blipFill>
        <p:spPr bwMode="auto">
          <a:xfrm>
            <a:off x="3839126" y="535732"/>
            <a:ext cx="4087906" cy="23397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http://www.dfrobot.com.cn/images/201509/goods_img/459_G_14418557667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7035" y="1992889"/>
            <a:ext cx="2862553" cy="28625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07060" y="721360"/>
            <a:ext cx="2860040" cy="5486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认识</a:t>
            </a:r>
            <a:r>
              <a:rPr lang="en-US" altLang="zh-CN" dirty="0" err="1" smtClean="0"/>
              <a:t>Arduino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0389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SC_02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5550" y="1790700"/>
            <a:ext cx="4476750" cy="29845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7" name="Picture 2" descr="http://atmel.eefocus.com/data/14-03/39689210020324/1394434946_75a9b9a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399" y="1840632"/>
            <a:ext cx="4423971" cy="293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89620" y="298872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/>
              <a:t>Arduino</a:t>
            </a:r>
            <a:r>
              <a:rPr lang="zh-CN" altLang="en-US" dirty="0" smtClean="0"/>
              <a:t>创始人：板叔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3302000" y="2247900"/>
            <a:ext cx="7874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733800" y="914400"/>
            <a:ext cx="1143000" cy="1308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686800" y="2349500"/>
            <a:ext cx="7874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181600" y="800100"/>
            <a:ext cx="3594100" cy="1587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2400" y="306281"/>
            <a:ext cx="9232900" cy="513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12800"/>
            <a:ext cx="25314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 rot="20078757">
            <a:off x="367680" y="7212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崩溃！！！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40861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7300" y="0"/>
            <a:ext cx="4889500" cy="546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6"/>
          <p:cNvSpPr/>
          <p:nvPr/>
        </p:nvSpPr>
        <p:spPr>
          <a:xfrm>
            <a:off x="4381500" y="0"/>
            <a:ext cx="3149600" cy="189230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4700" y="2120900"/>
            <a:ext cx="3149600" cy="82550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302000" y="3149600"/>
            <a:ext cx="3149600" cy="82550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17700" y="7239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复位电路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30400" y="23241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震荡电路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17700" y="3340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供电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861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8088" y="254000"/>
            <a:ext cx="3279061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4933920" y="952777"/>
            <a:ext cx="4833293" cy="347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56714" y="3276600"/>
            <a:ext cx="1765286" cy="211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0383" y="2667000"/>
            <a:ext cx="3022605" cy="246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138" y="2441575"/>
            <a:ext cx="49625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199" y="349445"/>
            <a:ext cx="3336925" cy="211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15230" y="381000"/>
            <a:ext cx="261730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66065" y="381000"/>
            <a:ext cx="2916035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94774" y="695324"/>
            <a:ext cx="2859769" cy="400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102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3866</TotalTime>
  <Words>571</Words>
  <Application>Microsoft Office PowerPoint</Application>
  <PresentationFormat>自定义</PresentationFormat>
  <Paragraphs>113</Paragraphs>
  <Slides>20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幻灯片 1</vt:lpstr>
      <vt:lpstr>幻灯片 2</vt:lpstr>
      <vt:lpstr>认识Arduino</vt:lpstr>
      <vt:lpstr>认识Arduino</vt:lpstr>
      <vt:lpstr>Arduino创始人：板叔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Company>SWJTU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骆小</dc:creator>
  <cp:lastModifiedBy>yuhui</cp:lastModifiedBy>
  <cp:revision>291</cp:revision>
  <dcterms:created xsi:type="dcterms:W3CDTF">2015-09-18T01:29:19Z</dcterms:created>
  <dcterms:modified xsi:type="dcterms:W3CDTF">2016-03-23T09:50:53Z</dcterms:modified>
</cp:coreProperties>
</file>